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Averag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Average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LEDs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Pushbuttons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Accelerometer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Servo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"/>
              <a:t>Clap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2355525" y="312600"/>
            <a:ext cx="4518300" cy="4518300"/>
          </a:xfrm>
          <a:prstGeom prst="ellipse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2581178" y="538253"/>
            <a:ext cx="4066800" cy="4066800"/>
          </a:xfrm>
          <a:prstGeom prst="ellipse">
            <a:avLst/>
          </a:prstGeom>
          <a:noFill/>
          <a:ln cap="flat" cmpd="sng" w="28575">
            <a:solidFill>
              <a:srgbClr val="EE221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ctrTitle"/>
          </p:nvPr>
        </p:nvSpPr>
        <p:spPr>
          <a:xfrm>
            <a:off x="2709675" y="1441775"/>
            <a:ext cx="3810000" cy="15108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019350" y="3105075"/>
            <a:ext cx="3105300" cy="8286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1"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/>
          <p:nvPr/>
        </p:nvSpPr>
        <p:spPr>
          <a:xfrm rot="5400000">
            <a:off x="-47550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" name="Shape 60"/>
          <p:cNvSpPr/>
          <p:nvPr/>
        </p:nvSpPr>
        <p:spPr>
          <a:xfrm rot="5400000">
            <a:off x="-47550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/>
          <p:nvPr/>
        </p:nvSpPr>
        <p:spPr>
          <a:xfrm rot="-5400000">
            <a:off x="-47416" y="47627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/>
          <p:nvPr/>
        </p:nvSpPr>
        <p:spPr>
          <a:xfrm rot="5400000">
            <a:off x="1476378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/>
          <p:nvPr/>
        </p:nvSpPr>
        <p:spPr>
          <a:xfrm rot="-5400000">
            <a:off x="1690749" y="4548000"/>
            <a:ext cx="428700" cy="762000"/>
          </a:xfrm>
          <a:prstGeom prst="rtTriangl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" name="Shape 64"/>
          <p:cNvSpPr/>
          <p:nvPr/>
        </p:nvSpPr>
        <p:spPr>
          <a:xfrm rot="-5400000">
            <a:off x="1476512" y="47627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/>
          <p:nvPr/>
        </p:nvSpPr>
        <p:spPr>
          <a:xfrm flipH="1" rot="-5400000">
            <a:off x="714548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 rot="5400000">
            <a:off x="-47550" y="90479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/>
        </p:nvSpPr>
        <p:spPr>
          <a:xfrm rot="-5400000">
            <a:off x="1476512" y="133352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/>
        </p:nvSpPr>
        <p:spPr>
          <a:xfrm flipH="1" rot="-5400000">
            <a:off x="714548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/>
          <p:nvPr/>
        </p:nvSpPr>
        <p:spPr>
          <a:xfrm flipH="1" rot="-5400000">
            <a:off x="714548" y="90479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/>
          <p:nvPr/>
        </p:nvSpPr>
        <p:spPr>
          <a:xfrm rot="-5400000">
            <a:off x="166783" y="4548000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/>
          <p:nvPr/>
        </p:nvSpPr>
        <p:spPr>
          <a:xfrm flipH="1" rot="-5400000">
            <a:off x="166706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/>
        </p:nvSpPr>
        <p:spPr>
          <a:xfrm flipH="1" rot="-5400000">
            <a:off x="1690635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 flipH="1" rot="5400000">
            <a:off x="714336" y="47627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/>
          <p:nvPr/>
        </p:nvSpPr>
        <p:spPr>
          <a:xfrm flipH="1" rot="5400000">
            <a:off x="714336" y="133352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/>
          <p:nvPr/>
        </p:nvSpPr>
        <p:spPr>
          <a:xfrm rot="-5400000">
            <a:off x="-47416" y="133352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/>
          <p:nvPr/>
        </p:nvSpPr>
        <p:spPr>
          <a:xfrm rot="5400000">
            <a:off x="1476378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/>
          <p:nvPr/>
        </p:nvSpPr>
        <p:spPr>
          <a:xfrm rot="5400000">
            <a:off x="1476378" y="90479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/>
          <p:nvPr/>
        </p:nvSpPr>
        <p:spPr>
          <a:xfrm flipH="1" rot="5400000">
            <a:off x="928613" y="4548000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 rot="5400000">
            <a:off x="928613" y="-166445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/>
        </p:nvSpPr>
        <p:spPr>
          <a:xfrm rot="5400000">
            <a:off x="-47550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/>
          <p:nvPr/>
        </p:nvSpPr>
        <p:spPr>
          <a:xfrm rot="-5400000">
            <a:off x="-47416" y="219070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/>
        </p:nvSpPr>
        <p:spPr>
          <a:xfrm rot="5400000">
            <a:off x="1476378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/>
        </p:nvSpPr>
        <p:spPr>
          <a:xfrm rot="-5400000">
            <a:off x="1476512" y="219070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/>
          <p:nvPr/>
        </p:nvSpPr>
        <p:spPr>
          <a:xfrm flipH="1" rot="-5400000">
            <a:off x="714548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/>
          <p:nvPr/>
        </p:nvSpPr>
        <p:spPr>
          <a:xfrm rot="5400000">
            <a:off x="-47550" y="261922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/>
        </p:nvSpPr>
        <p:spPr>
          <a:xfrm rot="-5400000">
            <a:off x="1476512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/>
          <p:nvPr/>
        </p:nvSpPr>
        <p:spPr>
          <a:xfrm flipH="1" rot="-5400000">
            <a:off x="714548" y="261922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/>
        </p:nvSpPr>
        <p:spPr>
          <a:xfrm flipH="1" rot="5400000">
            <a:off x="714336" y="219070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/>
          <p:nvPr/>
        </p:nvSpPr>
        <p:spPr>
          <a:xfrm flipH="1" rot="5400000">
            <a:off x="714336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/>
        </p:nvSpPr>
        <p:spPr>
          <a:xfrm rot="-5400000">
            <a:off x="-47416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/>
        </p:nvSpPr>
        <p:spPr>
          <a:xfrm rot="5400000">
            <a:off x="1476378" y="261922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/>
        </p:nvSpPr>
        <p:spPr>
          <a:xfrm rot="-5400000">
            <a:off x="-47416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/>
        </p:nvSpPr>
        <p:spPr>
          <a:xfrm rot="-5400000">
            <a:off x="1476512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/>
        </p:nvSpPr>
        <p:spPr>
          <a:xfrm rot="5400000">
            <a:off x="-47550" y="433384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/>
          <p:nvPr/>
        </p:nvSpPr>
        <p:spPr>
          <a:xfrm flipH="1" rot="-5400000">
            <a:off x="714548" y="433384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/>
          <p:nvPr/>
        </p:nvSpPr>
        <p:spPr>
          <a:xfrm flipH="1" rot="5400000">
            <a:off x="714336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/>
        </p:nvSpPr>
        <p:spPr>
          <a:xfrm rot="5400000">
            <a:off x="1476415" y="433354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 txBox="1"/>
          <p:nvPr>
            <p:ph type="title"/>
          </p:nvPr>
        </p:nvSpPr>
        <p:spPr>
          <a:xfrm>
            <a:off x="2894475" y="450971"/>
            <a:ext cx="5740800" cy="1442699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2894475" y="1938950"/>
            <a:ext cx="5740800" cy="26490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2000">
                <a:solidFill>
                  <a:srgbClr val="616161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2"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3">
    <p:bg>
      <p:bgPr>
        <a:solidFill>
          <a:srgbClr val="FFFFF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 rot="5400000">
            <a:off x="-47550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 rot="5400000">
            <a:off x="-47550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/>
          <p:nvPr/>
        </p:nvSpPr>
        <p:spPr>
          <a:xfrm rot="-5400000">
            <a:off x="-47416" y="47627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/>
        </p:nvSpPr>
        <p:spPr>
          <a:xfrm rot="5400000">
            <a:off x="1476378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/>
        </p:nvSpPr>
        <p:spPr>
          <a:xfrm rot="-5400000">
            <a:off x="1690749" y="4548000"/>
            <a:ext cx="428700" cy="762000"/>
          </a:xfrm>
          <a:prstGeom prst="rtTriangl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/>
          <p:nvPr/>
        </p:nvSpPr>
        <p:spPr>
          <a:xfrm rot="-5400000">
            <a:off x="1476512" y="47627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/>
        </p:nvSpPr>
        <p:spPr>
          <a:xfrm flipH="1" rot="-5400000">
            <a:off x="714548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/>
        </p:nvSpPr>
        <p:spPr>
          <a:xfrm rot="5400000">
            <a:off x="-47550" y="90479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/>
        </p:nvSpPr>
        <p:spPr>
          <a:xfrm rot="-5400000">
            <a:off x="1476512" y="133352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/>
          <p:nvPr/>
        </p:nvSpPr>
        <p:spPr>
          <a:xfrm flipH="1" rot="-5400000">
            <a:off x="714548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/>
        </p:nvSpPr>
        <p:spPr>
          <a:xfrm flipH="1" rot="-5400000">
            <a:off x="714548" y="90479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/>
        </p:nvSpPr>
        <p:spPr>
          <a:xfrm rot="-5400000">
            <a:off x="166783" y="4548000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/>
        </p:nvSpPr>
        <p:spPr>
          <a:xfrm flipH="1" rot="-5400000">
            <a:off x="166706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/>
          <p:nvPr/>
        </p:nvSpPr>
        <p:spPr>
          <a:xfrm flipH="1" rot="-5400000">
            <a:off x="1690635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/>
          <p:nvPr/>
        </p:nvSpPr>
        <p:spPr>
          <a:xfrm flipH="1" rot="5400000">
            <a:off x="714336" y="47627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/>
          <p:nvPr/>
        </p:nvSpPr>
        <p:spPr>
          <a:xfrm flipH="1" rot="5400000">
            <a:off x="714336" y="133352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/>
          <p:nvPr/>
        </p:nvSpPr>
        <p:spPr>
          <a:xfrm rot="-5400000">
            <a:off x="-47416" y="133352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/>
          <p:nvPr/>
        </p:nvSpPr>
        <p:spPr>
          <a:xfrm rot="5400000">
            <a:off x="1476378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/>
        </p:nvSpPr>
        <p:spPr>
          <a:xfrm rot="5400000">
            <a:off x="1476378" y="904794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/>
        </p:nvSpPr>
        <p:spPr>
          <a:xfrm flipH="1" rot="5400000">
            <a:off x="928613" y="4548000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/>
          <p:nvPr/>
        </p:nvSpPr>
        <p:spPr>
          <a:xfrm rot="5400000">
            <a:off x="928613" y="-166445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" name="Shape 127"/>
          <p:cNvSpPr/>
          <p:nvPr/>
        </p:nvSpPr>
        <p:spPr>
          <a:xfrm rot="5400000">
            <a:off x="-47550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/>
          <p:nvPr/>
        </p:nvSpPr>
        <p:spPr>
          <a:xfrm rot="-5400000">
            <a:off x="-47416" y="219070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/>
        </p:nvSpPr>
        <p:spPr>
          <a:xfrm rot="5400000">
            <a:off x="1476378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 rot="-5400000">
            <a:off x="1476512" y="219070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 flipH="1" rot="-5400000">
            <a:off x="714548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 rot="5400000">
            <a:off x="-47550" y="261922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/>
        </p:nvSpPr>
        <p:spPr>
          <a:xfrm rot="-5400000">
            <a:off x="1476512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/>
        </p:nvSpPr>
        <p:spPr>
          <a:xfrm flipH="1" rot="-5400000">
            <a:off x="714548" y="261922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/>
        </p:nvSpPr>
        <p:spPr>
          <a:xfrm flipH="1" rot="5400000">
            <a:off x="714336" y="219070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/>
        </p:nvSpPr>
        <p:spPr>
          <a:xfrm flipH="1" rot="5400000">
            <a:off x="714336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/>
          <p:nvPr/>
        </p:nvSpPr>
        <p:spPr>
          <a:xfrm rot="-5400000">
            <a:off x="-47416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/>
        </p:nvSpPr>
        <p:spPr>
          <a:xfrm rot="5400000">
            <a:off x="1476378" y="261922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/>
          <p:nvPr/>
        </p:nvSpPr>
        <p:spPr>
          <a:xfrm rot="-5400000">
            <a:off x="-47416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/>
        </p:nvSpPr>
        <p:spPr>
          <a:xfrm rot="-5400000">
            <a:off x="1476512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/>
          <p:nvPr/>
        </p:nvSpPr>
        <p:spPr>
          <a:xfrm rot="5400000">
            <a:off x="-47550" y="433384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/>
          <p:nvPr/>
        </p:nvSpPr>
        <p:spPr>
          <a:xfrm flipH="1" rot="-5400000">
            <a:off x="714548" y="433384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/>
        </p:nvSpPr>
        <p:spPr>
          <a:xfrm flipH="1" rot="5400000">
            <a:off x="714336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/>
        </p:nvSpPr>
        <p:spPr>
          <a:xfrm rot="5400000">
            <a:off x="1476415" y="433354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4">
    <p:bg>
      <p:bgPr>
        <a:solidFill>
          <a:srgbClr val="FFFFF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49" name="Shape 149"/>
          <p:cNvGrpSpPr/>
          <p:nvPr/>
        </p:nvGrpSpPr>
        <p:grpSpPr>
          <a:xfrm>
            <a:off x="2" y="4713898"/>
            <a:ext cx="3047923" cy="429600"/>
            <a:chOff x="-72" y="4713898"/>
            <a:chExt cx="3047923" cy="429600"/>
          </a:xfrm>
        </p:grpSpPr>
        <p:sp>
          <p:nvSpPr>
            <p:cNvPr id="150" name="Shape 150"/>
            <p:cNvSpPr/>
            <p:nvPr/>
          </p:nvSpPr>
          <p:spPr>
            <a:xfrm rot="-5400000">
              <a:off x="2452050" y="4547698"/>
              <a:ext cx="429600" cy="762000"/>
            </a:xfrm>
            <a:prstGeom prst="rtTriangl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rot="-5400000">
              <a:off x="928118" y="4547698"/>
              <a:ext cx="429600" cy="762000"/>
            </a:xfrm>
            <a:prstGeom prst="rtTriangl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flipH="1" rot="5400000">
              <a:off x="1689952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 rot="5400000">
              <a:off x="166127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Shape 154"/>
          <p:cNvSpPr txBox="1"/>
          <p:nvPr>
            <p:ph type="title"/>
          </p:nvPr>
        </p:nvSpPr>
        <p:spPr>
          <a:xfrm>
            <a:off x="185350" y="679625"/>
            <a:ext cx="2683200" cy="10425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85350" y="1798300"/>
            <a:ext cx="2683200" cy="25401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5">
    <p:bg>
      <p:bgPr>
        <a:solidFill>
          <a:srgbClr val="FFFFFF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 txBox="1"/>
          <p:nvPr>
            <p:ph type="title"/>
          </p:nvPr>
        </p:nvSpPr>
        <p:spPr>
          <a:xfrm>
            <a:off x="4852825" y="233150"/>
            <a:ext cx="4016400" cy="11814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4852900" y="1672726"/>
            <a:ext cx="4016400" cy="29904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600">
                <a:solidFill>
                  <a:schemeClr val="dk2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2" name="Shape 16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6">
    <p:bg>
      <p:bgPr>
        <a:solidFill>
          <a:srgbClr val="FFFFFF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 txBox="1"/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  <a:noFill/>
        </p:spPr>
        <p:txBody>
          <a:bodyPr anchorCtr="0" anchor="ctr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6" name="Shape 16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7">
    <p:bg>
      <p:bgPr>
        <a:solidFill>
          <a:srgbClr val="FFFFFF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 txBox="1"/>
          <p:nvPr>
            <p:ph type="title"/>
          </p:nvPr>
        </p:nvSpPr>
        <p:spPr>
          <a:xfrm>
            <a:off x="262271" y="307825"/>
            <a:ext cx="3378300" cy="14181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266353" y="1808125"/>
            <a:ext cx="3378300" cy="27687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400">
                <a:solidFill>
                  <a:schemeClr val="dk2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1" name="Shape 17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9">
    <p:bg>
      <p:bgPr>
        <a:solidFill>
          <a:srgbClr val="FFFFF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 txBox="1"/>
          <p:nvPr>
            <p:ph type="title"/>
          </p:nvPr>
        </p:nvSpPr>
        <p:spPr>
          <a:xfrm>
            <a:off x="304475" y="307825"/>
            <a:ext cx="4779300" cy="14181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0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304475" y="1808125"/>
            <a:ext cx="4779300" cy="30138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400">
                <a:solidFill>
                  <a:schemeClr val="dk2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6" name="Shape 17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8">
    <p:bg>
      <p:bgPr>
        <a:solidFill>
          <a:srgbClr val="FFFFFF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2355525" y="312600"/>
            <a:ext cx="4518300" cy="4518300"/>
          </a:xfrm>
          <a:prstGeom prst="ellipse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2581178" y="538253"/>
            <a:ext cx="4066800" cy="4066800"/>
          </a:xfrm>
          <a:prstGeom prst="ellipse">
            <a:avLst/>
          </a:prstGeom>
          <a:noFill/>
          <a:ln cap="flat" cmpd="sng" w="28575">
            <a:solidFill>
              <a:srgbClr val="EE2215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type="ctrTitle"/>
          </p:nvPr>
        </p:nvSpPr>
        <p:spPr>
          <a:xfrm>
            <a:off x="2857500" y="1679600"/>
            <a:ext cx="3505200" cy="1784100"/>
          </a:xfrm>
          <a:prstGeom prst="rect">
            <a:avLst/>
          </a:prstGeom>
          <a:noFill/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2" name="Shape 18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ctrTitle"/>
          </p:nvPr>
        </p:nvSpPr>
        <p:spPr>
          <a:xfrm>
            <a:off x="2709675" y="1441775"/>
            <a:ext cx="3810000" cy="1510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Rails Girls Summer of Code</a:t>
            </a:r>
          </a:p>
        </p:txBody>
      </p:sp>
      <p:sp>
        <p:nvSpPr>
          <p:cNvPr id="188" name="Shape 188"/>
          <p:cNvSpPr txBox="1"/>
          <p:nvPr>
            <p:ph idx="1" type="subTitle"/>
          </p:nvPr>
        </p:nvSpPr>
        <p:spPr>
          <a:xfrm>
            <a:off x="3019350" y="3105075"/>
            <a:ext cx="3105300" cy="828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And our experiences!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Shape 242"/>
          <p:cNvPicPr preferRelativeResize="0"/>
          <p:nvPr/>
        </p:nvPicPr>
        <p:blipFill rotWithShape="1">
          <a:blip r:embed="rId3">
            <a:alphaModFix/>
          </a:blip>
          <a:srcRect b="12501" l="0" r="0" t="12501"/>
          <a:stretch/>
        </p:blipFill>
        <p:spPr>
          <a:xfrm>
            <a:off x="5890075" y="321600"/>
            <a:ext cx="2949447" cy="2212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Shape 243"/>
          <p:cNvPicPr preferRelativeResize="0"/>
          <p:nvPr/>
        </p:nvPicPr>
        <p:blipFill rotWithShape="1">
          <a:blip r:embed="rId4">
            <a:alphaModFix/>
          </a:blip>
          <a:srcRect b="12495" l="0" r="0" t="12502"/>
          <a:stretch/>
        </p:blipFill>
        <p:spPr>
          <a:xfrm>
            <a:off x="5897312" y="2609825"/>
            <a:ext cx="2949446" cy="2212073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Shape 244"/>
          <p:cNvSpPr txBox="1"/>
          <p:nvPr>
            <p:ph type="title"/>
          </p:nvPr>
        </p:nvSpPr>
        <p:spPr>
          <a:xfrm>
            <a:off x="839825" y="573525"/>
            <a:ext cx="4779300" cy="141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The Supervisor - Vaishali Thakkar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The Mentor - Kelsey Breseman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type="title"/>
          </p:nvPr>
        </p:nvSpPr>
        <p:spPr>
          <a:xfrm>
            <a:off x="4275500" y="885150"/>
            <a:ext cx="4779300" cy="141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The Coaches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43434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Average"/>
              <a:buChar char="-"/>
            </a:pPr>
            <a:r>
              <a:rPr lang="en" sz="2400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Jigyasa Grover</a:t>
            </a: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Average"/>
              <a:buChar char="-"/>
            </a:pPr>
            <a:r>
              <a:rPr lang="en" sz="2400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Umair Khan</a:t>
            </a: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Average"/>
              <a:buChar char="-"/>
            </a:pPr>
            <a:r>
              <a:rPr lang="en" sz="2400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Diksha Deo</a:t>
            </a: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Average"/>
              <a:buChar char="-"/>
            </a:pPr>
            <a:r>
              <a:rPr lang="en" sz="2400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Dana Liu</a:t>
            </a: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Average"/>
              <a:buChar char="-"/>
            </a:pPr>
            <a:r>
              <a:rPr lang="en" sz="2400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Sanchit Gupta </a:t>
            </a:r>
          </a:p>
          <a:p>
            <a:pPr indent="-381000" lvl="0" marL="457200">
              <a:spcBef>
                <a:spcPts val="0"/>
              </a:spcBef>
              <a:buClr>
                <a:srgbClr val="434343"/>
              </a:buClr>
              <a:buSzPct val="100000"/>
              <a:buFont typeface="Average"/>
              <a:buChar char="-"/>
            </a:pPr>
            <a:r>
              <a:rPr lang="en" sz="2400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Divam Gupta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14184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66666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type="title"/>
          </p:nvPr>
        </p:nvSpPr>
        <p:spPr>
          <a:xfrm>
            <a:off x="1118975" y="2631450"/>
            <a:ext cx="3228900" cy="75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The Project -</a:t>
            </a:r>
            <a:r>
              <a:rPr lang="en" sz="4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r>
              <a:rPr lang="en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Tessel</a:t>
            </a:r>
          </a:p>
        </p:txBody>
      </p:sp>
      <p:pic>
        <p:nvPicPr>
          <p:cNvPr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4125" y="555600"/>
            <a:ext cx="4475075" cy="419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B8AF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2214200" y="0"/>
            <a:ext cx="5351100" cy="75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latin typeface="Average"/>
                <a:ea typeface="Average"/>
                <a:cs typeface="Average"/>
                <a:sym typeface="Average"/>
              </a:rPr>
              <a:t>Functionalities and Modules</a:t>
            </a:r>
          </a:p>
        </p:txBody>
      </p:sp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026" y="1074276"/>
            <a:ext cx="7389398" cy="395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7B7B7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type="title"/>
          </p:nvPr>
        </p:nvSpPr>
        <p:spPr>
          <a:xfrm>
            <a:off x="219450" y="18655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Stuff we’re working on..</a:t>
            </a:r>
          </a:p>
        </p:txBody>
      </p:sp>
      <p:pic>
        <p:nvPicPr>
          <p:cNvPr id="268" name="Shape 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1150" y="152400"/>
            <a:ext cx="5409610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Shape 2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65024"/>
            <a:ext cx="4395566" cy="294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Shape 2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1787" y="3902712"/>
            <a:ext cx="5534025" cy="117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CCCCC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type="title"/>
          </p:nvPr>
        </p:nvSpPr>
        <p:spPr>
          <a:xfrm>
            <a:off x="92600" y="943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Stuff we’re working on..</a:t>
            </a:r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500" y="94300"/>
            <a:ext cx="5719501" cy="2974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Shape 2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375" y="1575450"/>
            <a:ext cx="3958775" cy="2684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Shape 2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4573" y="2990698"/>
            <a:ext cx="3958773" cy="2152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ctrTitle"/>
          </p:nvPr>
        </p:nvSpPr>
        <p:spPr>
          <a:xfrm>
            <a:off x="2857500" y="1679600"/>
            <a:ext cx="3505200" cy="1784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2626475" y="140096"/>
            <a:ext cx="5740800" cy="1442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RGSoC?</a:t>
            </a: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1187" y="2101075"/>
            <a:ext cx="6438425" cy="237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hape 199"/>
          <p:cNvPicPr preferRelativeResize="0"/>
          <p:nvPr/>
        </p:nvPicPr>
        <p:blipFill rotWithShape="1">
          <a:blip r:embed="rId3">
            <a:alphaModFix/>
          </a:blip>
          <a:srcRect b="12189" l="0" r="0" t="12189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 b="0" l="49" r="49" t="0"/>
          <a:stretch/>
        </p:blipFill>
        <p:spPr>
          <a:xfrm>
            <a:off x="2286100" y="0"/>
            <a:ext cx="68578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25" y="151024"/>
            <a:ext cx="8412351" cy="184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5725" y="2299950"/>
            <a:ext cx="5072525" cy="284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Shape 215"/>
          <p:cNvPicPr preferRelativeResize="0"/>
          <p:nvPr/>
        </p:nvPicPr>
        <p:blipFill rotWithShape="1">
          <a:blip r:embed="rId3">
            <a:alphaModFix/>
          </a:blip>
          <a:srcRect b="0" l="8561" r="8553" t="0"/>
          <a:stretch/>
        </p:blipFill>
        <p:spPr>
          <a:xfrm>
            <a:off x="3047650" y="0"/>
            <a:ext cx="609634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/>
          <p:nvPr>
            <p:ph type="title"/>
          </p:nvPr>
        </p:nvSpPr>
        <p:spPr>
          <a:xfrm>
            <a:off x="185350" y="679625"/>
            <a:ext cx="2683200" cy="1042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RGSoC 2017</a:t>
            </a:r>
          </a:p>
        </p:txBody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185350" y="1798300"/>
            <a:ext cx="2683200" cy="2540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190 Applications from around the WORLD!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21 Countries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16 Sponsored Teams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4 Volunteer Teams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"/>
              <a:t>4 Teams from Germany and 4 Teams from India are in the top ten!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Shape 222"/>
          <p:cNvPicPr preferRelativeResize="0"/>
          <p:nvPr/>
        </p:nvPicPr>
        <p:blipFill rotWithShape="1">
          <a:blip r:embed="rId3">
            <a:alphaModFix/>
          </a:blip>
          <a:srcRect b="0" l="21899" r="21905" t="0"/>
          <a:stretch/>
        </p:blipFill>
        <p:spPr>
          <a:xfrm>
            <a:off x="0" y="0"/>
            <a:ext cx="4571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/>
          <p:nvPr>
            <p:ph type="title"/>
          </p:nvPr>
        </p:nvSpPr>
        <p:spPr>
          <a:xfrm>
            <a:off x="4852825" y="233150"/>
            <a:ext cx="4016400" cy="1181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Projects - OPEN SOURCE!</a:t>
            </a:r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4852900" y="1672724"/>
            <a:ext cx="4111500" cy="3177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Tessel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Coala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Diaspora *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Susi AI - FOSSASIA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Babel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Servo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The Processing Foundation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OpenFarm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Nextcloud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…….and so many more!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Shape 229"/>
          <p:cNvPicPr preferRelativeResize="0"/>
          <p:nvPr/>
        </p:nvPicPr>
        <p:blipFill rotWithShape="1">
          <a:blip r:embed="rId3">
            <a:alphaModFix amt="50000"/>
          </a:blip>
          <a:srcRect b="8053" l="0" r="0" t="8053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 txBox="1"/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Team 276linesofCode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Shape 235"/>
          <p:cNvPicPr preferRelativeResize="0"/>
          <p:nvPr/>
        </p:nvPicPr>
        <p:blipFill rotWithShape="1">
          <a:blip r:embed="rId3">
            <a:alphaModFix/>
          </a:blip>
          <a:srcRect b="0" l="11820" r="11820" t="0"/>
          <a:stretch/>
        </p:blipFill>
        <p:spPr>
          <a:xfrm>
            <a:off x="6525700" y="0"/>
            <a:ext cx="26183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Shape 236"/>
          <p:cNvPicPr preferRelativeResize="0"/>
          <p:nvPr/>
        </p:nvPicPr>
        <p:blipFill rotWithShape="1">
          <a:blip r:embed="rId4">
            <a:alphaModFix/>
          </a:blip>
          <a:srcRect b="0" l="33026" r="33026" t="0"/>
          <a:stretch/>
        </p:blipFill>
        <p:spPr>
          <a:xfrm>
            <a:off x="3894475" y="0"/>
            <a:ext cx="261829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 txBox="1"/>
          <p:nvPr>
            <p:ph type="title"/>
          </p:nvPr>
        </p:nvSpPr>
        <p:spPr>
          <a:xfrm>
            <a:off x="503246" y="1556975"/>
            <a:ext cx="3378300" cy="141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The Students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